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9" r:id="rId3"/>
    <p:sldId id="261" r:id="rId4"/>
    <p:sldId id="263" r:id="rId5"/>
    <p:sldId id="264" r:id="rId6"/>
    <p:sldId id="32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314" r:id="rId15"/>
    <p:sldId id="275" r:id="rId16"/>
    <p:sldId id="273" r:id="rId17"/>
    <p:sldId id="373" r:id="rId18"/>
    <p:sldId id="372" r:id="rId19"/>
    <p:sldId id="338" r:id="rId20"/>
    <p:sldId id="276" r:id="rId21"/>
    <p:sldId id="277" r:id="rId22"/>
    <p:sldId id="278" r:id="rId23"/>
    <p:sldId id="309" r:id="rId24"/>
    <p:sldId id="280" r:id="rId25"/>
    <p:sldId id="281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3" r:id="rId35"/>
    <p:sldId id="294" r:id="rId36"/>
    <p:sldId id="295" r:id="rId37"/>
    <p:sldId id="316" r:id="rId38"/>
    <p:sldId id="315" r:id="rId39"/>
    <p:sldId id="299" r:id="rId40"/>
    <p:sldId id="300" r:id="rId41"/>
    <p:sldId id="320" r:id="rId42"/>
    <p:sldId id="302" r:id="rId43"/>
    <p:sldId id="319" r:id="rId44"/>
    <p:sldId id="37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1B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85A75-046D-41E8-9FC0-FE772A73F5F4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E3209-A042-4839-8C39-83BF32DC1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6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897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7927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Shape 53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3936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5281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2741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 Club of Muncie. We were formed in 1917 – the 327</a:t>
            </a:r>
            <a:r>
              <a:rPr lang="en-US" sz="1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club in the growing family of Rotary.</a:t>
            </a:r>
            <a:endParaRPr/>
          </a:p>
        </p:txBody>
      </p:sp>
      <p:sp>
        <p:nvSpPr>
          <p:cNvPr id="210" name="Google Shape;2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080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7138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1211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4295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5881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4163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B09C07-9BEF-45C4-9166-11D0DD25B8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EE21CD-79D6-4E3D-8045-DF9CE228A3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TITLE IN BOLD CAPS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68C414-1693-42FF-993C-12FD157566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Bold Title Case</a:t>
            </a:r>
          </a:p>
        </p:txBody>
      </p:sp>
    </p:spTree>
    <p:extLst>
      <p:ext uri="{BB962C8B-B14F-4D97-AF65-F5344CB8AC3E}">
        <p14:creationId xmlns:p14="http://schemas.microsoft.com/office/powerpoint/2010/main" val="338510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51BDAA-432A-4459-83BA-1364740F1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9E151D-1806-483B-B9B4-F64F2516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083B9D-D01D-4A6F-A908-BB529ED7A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6DEB-151F-4101-BB76-AFD79A450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2144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8082C1-4A91-4692-9998-74F247210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297267-E5CC-441A-9E53-380BCDA97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8" y="250032"/>
            <a:ext cx="10515601" cy="584856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TITLE IN CAPS – USE BOLD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7FD98-F819-4BE7-B52F-C2B6A54C69C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Body text in regular weight sentence case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56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99720A-B251-4230-A46D-A9834F6C1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9D0B8F-40FF-4077-A4C6-BED67031F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 dirty="0"/>
              <a:t>TITLE IN BOLD 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5DC9A-F077-4EE8-BC12-802750D70F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Frutiger LT Std 57 Cn" panose="020B0606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Bold Title Case</a:t>
            </a:r>
          </a:p>
        </p:txBody>
      </p:sp>
    </p:spTree>
    <p:extLst>
      <p:ext uri="{BB962C8B-B14F-4D97-AF65-F5344CB8AC3E}">
        <p14:creationId xmlns:p14="http://schemas.microsoft.com/office/powerpoint/2010/main" val="16274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DD7E51-FB85-4A02-8E6D-44807ED45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A41A1-F641-4E4C-908A-8269550EC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8539"/>
            <a:ext cx="10515600" cy="59634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 IN BOLD 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F6932-F393-4790-9D29-B6DB13926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45996-B94D-40E5-A817-093F7DD7D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53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C20C8BE-6371-4D32-BE0C-813E9035F8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4D6F9B-DF6C-4B8B-8D11-CBC25C7EE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42516"/>
            <a:ext cx="10515600" cy="59634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 IN BOLD 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1E87C-9C1F-428B-AECD-53EC5BA20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F16DA-5143-413A-8101-83D21668C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873E5-428D-478A-BC27-55B8A5E0E4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2017DA-317B-4D2B-8A68-E06296FB93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3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200AC7-6FD5-40C5-BA9C-7E7992FA11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492ED-EBC0-4481-BB31-5C51D84903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2516"/>
            <a:ext cx="10515600" cy="59634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 IN BOLD CAPS</a:t>
            </a:r>
          </a:p>
        </p:txBody>
      </p:sp>
    </p:spTree>
    <p:extLst>
      <p:ext uri="{BB962C8B-B14F-4D97-AF65-F5344CB8AC3E}">
        <p14:creationId xmlns:p14="http://schemas.microsoft.com/office/powerpoint/2010/main" val="733487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806135-671D-461A-8B77-5B0AEE8F0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8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D32597-4E5D-4C14-A53C-67C58D30D4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8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E278A5-CB5B-4C91-A14D-D254B72A1F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294A92-BB25-41DE-A5A6-69C867DB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AC1D1-2E51-480D-88FA-B4BF44F6E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5D436-BDD0-47EB-B584-A34BE350B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484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1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09475D-FA02-46A9-AC41-7753CB328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3AA96-DD98-4EA0-9DD1-279BA4038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242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Frutiger LT Std 57 Cn" panose="020B0606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utiger LT Std 57 Cn" panose="020B0606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utiger LT Std 57 Cn" panose="020B0606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utiger LT Std 57 Cn" panose="020B0606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utiger LT Std 57 Cn" panose="020B0606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utiger LT Std 57 Cn" panose="020B0606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emf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7A978-1C46-40C2-B082-1A5C03A7A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7200" dirty="0"/>
              <a:t> </a:t>
            </a:r>
            <a:r>
              <a:rPr lang="en-US" sz="8000" dirty="0"/>
              <a:t>Rotary International District 6560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6073F-8C95-473C-8857-8FCD26693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FFFF00"/>
                </a:solidFill>
              </a:rPr>
              <a:t>Dale Basham, </a:t>
            </a:r>
          </a:p>
          <a:p>
            <a:pPr algn="r"/>
            <a:r>
              <a:rPr lang="en-US" sz="2800" dirty="0">
                <a:solidFill>
                  <a:srgbClr val="FFFF00"/>
                </a:solidFill>
              </a:rPr>
              <a:t>District Governor 2018-2019</a:t>
            </a:r>
          </a:p>
        </p:txBody>
      </p:sp>
    </p:spTree>
    <p:extLst>
      <p:ext uri="{BB962C8B-B14F-4D97-AF65-F5344CB8AC3E}">
        <p14:creationId xmlns:p14="http://schemas.microsoft.com/office/powerpoint/2010/main" val="34132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343" y="482227"/>
            <a:ext cx="4996597" cy="6105119"/>
          </a:xfrm>
          <a:prstGeom prst="rect">
            <a:avLst/>
          </a:prstGeom>
          <a:noFill/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9" name="Shape 329" descr="Image result for pictures of rotary four way test"/>
          <p:cNvSpPr/>
          <p:nvPr/>
        </p:nvSpPr>
        <p:spPr>
          <a:xfrm>
            <a:off x="1640681" y="748904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96884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0594" y="1952794"/>
            <a:ext cx="3079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Frutiger LT Std 57 Cn"/>
              </a:rPr>
              <a:t>Joe Collings</a:t>
            </a:r>
            <a:endParaRPr lang="en-US" sz="2400" b="1" dirty="0">
              <a:solidFill>
                <a:srgbClr val="FFC000"/>
              </a:solidFill>
            </a:endParaRPr>
          </a:p>
          <a:p>
            <a:r>
              <a:rPr lang="en-US" dirty="0">
                <a:latin typeface="Frutiger LT Std 57 Cn"/>
              </a:rPr>
              <a:t>District Governor Elect</a:t>
            </a:r>
          </a:p>
          <a:p>
            <a:r>
              <a:rPr lang="en-US" dirty="0">
                <a:latin typeface="Frutiger LT Std 57 Cn"/>
              </a:rPr>
              <a:t>Rockville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85055" y="2570050"/>
            <a:ext cx="30451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Frutiger LT Std 57 Cn"/>
              </a:rPr>
              <a:t>Holger Knack</a:t>
            </a:r>
            <a:r>
              <a:rPr lang="en-US" sz="2800" b="1" dirty="0">
                <a:solidFill>
                  <a:srgbClr val="FFC000"/>
                </a:solidFill>
                <a:latin typeface="Frutiger LT Std 57 Cn"/>
              </a:rPr>
              <a:t>                               </a:t>
            </a:r>
            <a:r>
              <a:rPr lang="en-US" dirty="0">
                <a:latin typeface="Frutiger LT Std 57 Cn"/>
              </a:rPr>
              <a:t>President Elect</a:t>
            </a:r>
          </a:p>
          <a:p>
            <a:r>
              <a:rPr lang="en-US" dirty="0">
                <a:latin typeface="Frutiger LT Std 57 Cn"/>
              </a:rPr>
              <a:t>Germany</a:t>
            </a:r>
          </a:p>
        </p:txBody>
      </p:sp>
      <p:pic>
        <p:nvPicPr>
          <p:cNvPr id="13" name="Picture 6" descr="Joseph R. Collings DGE">
            <a:extLst>
              <a:ext uri="{FF2B5EF4-FFF2-40B4-BE49-F238E27FC236}">
                <a16:creationId xmlns:a16="http://schemas.microsoft.com/office/drawing/2014/main" id="{25A1DABA-0D41-47AC-A0D2-C9697518F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61" y="945936"/>
            <a:ext cx="1428750" cy="222885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pictures of rotary international president elect">
            <a:extLst>
              <a:ext uri="{FF2B5EF4-FFF2-40B4-BE49-F238E27FC236}">
                <a16:creationId xmlns:a16="http://schemas.microsoft.com/office/drawing/2014/main" id="{A424FB83-8209-47E8-945E-C8900521E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66" y="2156594"/>
            <a:ext cx="2066925" cy="276225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ictures of rotary international theme">
            <a:extLst>
              <a:ext uri="{FF2B5EF4-FFF2-40B4-BE49-F238E27FC236}">
                <a16:creationId xmlns:a16="http://schemas.microsoft.com/office/drawing/2014/main" id="{6E3EACA9-E675-416D-86A6-AC0CD8F7B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681" y="3683215"/>
            <a:ext cx="3197319" cy="239798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714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2366283" y="2181831"/>
            <a:ext cx="7687214" cy="3312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056" tIns="34519" rIns="69056" bIns="34519" anchor="t" anchorCtr="0">
            <a:noAutofit/>
          </a:bodyPr>
          <a:lstStyle/>
          <a:p>
            <a:pPr marL="257175" indent="-257175"/>
            <a:r>
              <a:rPr lang="en-US" sz="27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Club Service</a:t>
            </a:r>
            <a:endParaRPr sz="1050" dirty="0">
              <a:latin typeface="Frutiger LT Std 57 Cn"/>
            </a:endParaRPr>
          </a:p>
          <a:p>
            <a:pPr marL="342900" lvl="1">
              <a:spcBef>
                <a:spcPts val="360"/>
              </a:spcBef>
            </a:pPr>
            <a:r>
              <a:rPr lang="en-US" sz="1800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Those things that a Rotarian does to help successfully run the local club.</a:t>
            </a:r>
            <a:endParaRPr sz="1800" b="1" dirty="0">
              <a:solidFill>
                <a:schemeClr val="lt2"/>
              </a:solidFill>
              <a:latin typeface="Frutiger LT Std 57 Cn"/>
              <a:ea typeface="Corbel"/>
              <a:cs typeface="Corbel"/>
              <a:sym typeface="Corbel"/>
            </a:endParaRPr>
          </a:p>
          <a:p>
            <a:pPr marL="257175" indent="-257175">
              <a:spcBef>
                <a:spcPts val="540"/>
              </a:spcBef>
            </a:pPr>
            <a:r>
              <a:rPr lang="en-US" sz="27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Community Service</a:t>
            </a:r>
            <a:endParaRPr sz="2700" b="1" dirty="0">
              <a:solidFill>
                <a:schemeClr val="lt2"/>
              </a:solidFill>
              <a:latin typeface="Frutiger LT Std 57 Cn"/>
              <a:ea typeface="Corbel"/>
              <a:cs typeface="Corbel"/>
              <a:sym typeface="Corbel"/>
            </a:endParaRPr>
          </a:p>
          <a:p>
            <a:pPr marL="342900" lvl="1">
              <a:spcBef>
                <a:spcPts val="360"/>
              </a:spcBef>
            </a:pPr>
            <a:r>
              <a:rPr lang="en-US" sz="1800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Encourages Rotarians to serve others through their vocations and to participate in projects and activities to improve life in their </a:t>
            </a:r>
            <a:r>
              <a:rPr lang="en-US" sz="1800" dirty="0">
                <a:solidFill>
                  <a:schemeClr val="lt2"/>
                </a:solidFill>
                <a:latin typeface="Frutiger LT Std 57 Cn"/>
              </a:rPr>
              <a:t>community.</a:t>
            </a:r>
            <a:endParaRPr sz="1050" dirty="0">
              <a:latin typeface="Frutiger LT Std 57 Cn"/>
            </a:endParaRPr>
          </a:p>
          <a:p>
            <a:pPr marL="257175" indent="-257175">
              <a:spcBef>
                <a:spcPts val="540"/>
              </a:spcBef>
            </a:pPr>
            <a:r>
              <a:rPr lang="en-US" sz="27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International Service</a:t>
            </a:r>
            <a:endParaRPr sz="1050" dirty="0">
              <a:latin typeface="Frutiger LT Std 57 Cn"/>
            </a:endParaRPr>
          </a:p>
          <a:p>
            <a:pPr marL="342900" lvl="1">
              <a:spcBef>
                <a:spcPts val="360"/>
              </a:spcBef>
            </a:pPr>
            <a:r>
              <a:rPr lang="en-US" sz="1800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Encourages and fosters the advancement of understanding and good will among people of the world.</a:t>
            </a:r>
            <a:endParaRPr sz="1050" dirty="0">
              <a:latin typeface="Frutiger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58257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7;p29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97" y="604359"/>
            <a:ext cx="4814362" cy="577235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909822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2589" y="552761"/>
            <a:ext cx="9734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FFC000"/>
                </a:solidFill>
                <a:latin typeface="Frutiger LT Std 57 Cn"/>
              </a:rPr>
              <a:t>Basic Education &amp; Literacy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"/>
          <a:stretch/>
        </p:blipFill>
        <p:spPr>
          <a:xfrm>
            <a:off x="1823053" y="2741550"/>
            <a:ext cx="4346539" cy="312540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29" y="1667402"/>
            <a:ext cx="2405294" cy="229254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2"/>
          <a:stretch/>
        </p:blipFill>
        <p:spPr>
          <a:xfrm>
            <a:off x="8626415" y="2982651"/>
            <a:ext cx="2337759" cy="329274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901858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6377" y="492368"/>
            <a:ext cx="10869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C000"/>
                </a:solidFill>
                <a:latin typeface="Frutiger LT Std 57 Cn"/>
              </a:rPr>
              <a:t>Avon Apples of Appreciation</a:t>
            </a:r>
          </a:p>
        </p:txBody>
      </p:sp>
      <p:pic>
        <p:nvPicPr>
          <p:cNvPr id="11" name="Google Shape;272;p37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52" y="3366070"/>
            <a:ext cx="3766491" cy="288896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9" name="Google Shape;271;p37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01" y="1757938"/>
            <a:ext cx="3235147" cy="244869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10" name="Google Shape;269;p37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76" y="2813609"/>
            <a:ext cx="2521320" cy="336176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8" name="Google Shape;270;p37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16" y="2033349"/>
            <a:ext cx="3281520" cy="246114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042486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81" y="1495923"/>
            <a:ext cx="3076628" cy="173035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56" y="3771553"/>
            <a:ext cx="2964642" cy="220230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424017" y="319849"/>
            <a:ext cx="9307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C000"/>
                </a:solidFill>
                <a:latin typeface="Frutiger LT Std 57 Cn"/>
              </a:rPr>
              <a:t>Service Above Self</a:t>
            </a:r>
            <a:r>
              <a:rPr lang="en-US" sz="4400" dirty="0"/>
              <a:t> </a:t>
            </a:r>
            <a:endParaRPr lang="en-US" sz="4400" b="1" dirty="0">
              <a:solidFill>
                <a:srgbClr val="FFC000"/>
              </a:solidFill>
              <a:latin typeface="Frutiger LT Std 57 C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26" y="4425475"/>
            <a:ext cx="2567383" cy="171481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1571" y="3468796"/>
            <a:ext cx="1871881" cy="140391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59" y="2749526"/>
            <a:ext cx="3162170" cy="167594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977237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78" y="1450963"/>
            <a:ext cx="2705194" cy="269317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05" y="4559265"/>
            <a:ext cx="2632011" cy="175467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424017" y="319849"/>
            <a:ext cx="9307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C000"/>
                </a:solidFill>
                <a:latin typeface="Frutiger LT Std 57 Cn"/>
              </a:rPr>
              <a:t>Water Is Life</a:t>
            </a:r>
            <a:r>
              <a:rPr lang="en-US" sz="4400" dirty="0"/>
              <a:t> </a:t>
            </a:r>
            <a:endParaRPr lang="en-US" sz="4400" b="1" dirty="0">
              <a:solidFill>
                <a:srgbClr val="FFC000"/>
              </a:solidFill>
              <a:latin typeface="Frutiger LT Std 57 C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" b="-1"/>
          <a:stretch/>
        </p:blipFill>
        <p:spPr>
          <a:xfrm>
            <a:off x="2115146" y="1089290"/>
            <a:ext cx="2404554" cy="276669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34" y="3230753"/>
            <a:ext cx="3082509" cy="143361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64" y="1581178"/>
            <a:ext cx="2455739" cy="190319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648303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6377" y="492368"/>
            <a:ext cx="10869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C000"/>
                </a:solidFill>
                <a:latin typeface="Frutiger LT Std 57 Cn"/>
              </a:rPr>
              <a:t>Camp Rotary </a:t>
            </a:r>
            <a:r>
              <a:rPr lang="en-US" sz="4400" b="1" dirty="0">
                <a:solidFill>
                  <a:srgbClr val="FFC000"/>
                </a:solidFill>
                <a:latin typeface="Frutiger LT Std 57 Cn"/>
                <a:sym typeface="Wingdings 2" panose="05020102010507070707" pitchFamily="18" charset="2"/>
              </a:rPr>
              <a:t> Crawfordsville Rotary</a:t>
            </a:r>
            <a:endParaRPr lang="en-US" sz="4400" b="1" dirty="0">
              <a:solidFill>
                <a:srgbClr val="FFC000"/>
              </a:solidFill>
              <a:latin typeface="Frutiger LT Std 57 Cn"/>
            </a:endParaRPr>
          </a:p>
        </p:txBody>
      </p:sp>
      <p:pic>
        <p:nvPicPr>
          <p:cNvPr id="11" name="Google Shape;272;p37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04" y="3805729"/>
            <a:ext cx="4045790" cy="267527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9" name="Google Shape;271;p37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98" b="25097"/>
          <a:stretch/>
        </p:blipFill>
        <p:spPr>
          <a:xfrm>
            <a:off x="3906543" y="1440257"/>
            <a:ext cx="3805088" cy="218702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8" name="Google Shape;270;p37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50" y="2375201"/>
            <a:ext cx="4050187" cy="210759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10" name="Google Shape;269;p37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54" y="2362960"/>
            <a:ext cx="2584914" cy="400267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19086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0"/>
          <a:stretch/>
        </p:blipFill>
        <p:spPr>
          <a:xfrm>
            <a:off x="4395364" y="3128433"/>
            <a:ext cx="5478447" cy="321729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88" y="512275"/>
            <a:ext cx="4369625" cy="291672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89" y="1082319"/>
            <a:ext cx="3075042" cy="262438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66075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/>
        </p:nvSpPr>
        <p:spPr>
          <a:xfrm>
            <a:off x="3268222" y="2230735"/>
            <a:ext cx="7363184" cy="383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1450" indent="-171450">
              <a:lnSpc>
                <a:spcPct val="90000"/>
              </a:lnSpc>
              <a:buClr>
                <a:schemeClr val="lt2"/>
              </a:buClr>
              <a:buSzPts val="3600"/>
              <a:buFont typeface="Arial"/>
              <a:buChar char="•"/>
            </a:pPr>
            <a:r>
              <a:rPr lang="en-US" sz="3200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There are 529 Districts in more than 160 countries throughout the world.</a:t>
            </a:r>
            <a:endParaRPr sz="3200" dirty="0">
              <a:latin typeface="Frutiger LT Std 57 Cn"/>
            </a:endParaRP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chemeClr val="lt2"/>
              </a:buClr>
              <a:buSzPts val="3600"/>
              <a:buFont typeface="Arial"/>
              <a:buChar char="•"/>
            </a:pPr>
            <a:r>
              <a:rPr lang="en-US" sz="3200" b="1" dirty="0">
                <a:solidFill>
                  <a:srgbClr val="FFC000"/>
                </a:solidFill>
                <a:latin typeface="Frutiger LT Std 57 Cn"/>
                <a:ea typeface="Corbel"/>
                <a:cs typeface="Corbel"/>
                <a:sym typeface="Corbel"/>
              </a:rPr>
              <a:t>District 6560</a:t>
            </a:r>
            <a:r>
              <a:rPr lang="en-US" sz="32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 </a:t>
            </a:r>
            <a:r>
              <a:rPr lang="en-US" sz="3200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is in Zone 30, Indiana, Ohio, Kentucky, Mississippi, Alabama and parts of Tennessee.</a:t>
            </a:r>
            <a:endParaRPr sz="3200" dirty="0">
              <a:latin typeface="Frutiger LT Std 57 Cn"/>
            </a:endParaRPr>
          </a:p>
          <a:p>
            <a:pPr marL="171450" indent="-171450">
              <a:lnSpc>
                <a:spcPct val="90000"/>
              </a:lnSpc>
              <a:buClr>
                <a:schemeClr val="lt2"/>
              </a:buClr>
              <a:buSzPts val="3600"/>
              <a:buFont typeface="Arial"/>
              <a:buChar char="•"/>
            </a:pPr>
            <a:r>
              <a:rPr lang="en-US" sz="3200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District 6560, Central Indiana, has 44 clubs and about 2,000 members.</a:t>
            </a:r>
            <a:endParaRPr sz="3200" dirty="0">
              <a:latin typeface="Frutiger LT Std 57 Cn"/>
            </a:endParaRPr>
          </a:p>
        </p:txBody>
      </p:sp>
      <p:sp>
        <p:nvSpPr>
          <p:cNvPr id="4" name="Shape 277"/>
          <p:cNvSpPr txBox="1"/>
          <p:nvPr/>
        </p:nvSpPr>
        <p:spPr>
          <a:xfrm>
            <a:off x="1142995" y="678060"/>
            <a:ext cx="10442748" cy="1376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accent1"/>
              </a:buClr>
              <a:buSzPts val="6600"/>
            </a:pPr>
            <a:r>
              <a:rPr lang="en-US" sz="6600" b="1" dirty="0">
                <a:solidFill>
                  <a:srgbClr val="FFC000"/>
                </a:solidFill>
                <a:latin typeface="Frutiger LT Std 57 Cn"/>
                <a:ea typeface="Corbel"/>
                <a:cs typeface="Corbel"/>
                <a:sym typeface="Corbel"/>
              </a:rPr>
              <a:t>Rotary International</a:t>
            </a:r>
            <a:r>
              <a:rPr lang="en-US" sz="6600" b="1" dirty="0">
                <a:solidFill>
                  <a:srgbClr val="FFC000"/>
                </a:solidFill>
                <a:latin typeface="Frutiger LT Std 57 Cn"/>
                <a:ea typeface="Bookman Old Style"/>
                <a:cs typeface="Bookman Old Style"/>
                <a:sym typeface="Bookman Old Style"/>
              </a:rPr>
              <a:t>                                             </a:t>
            </a:r>
            <a:r>
              <a:rPr lang="en-US" sz="6600" b="1" dirty="0">
                <a:solidFill>
                  <a:srgbClr val="FFC000"/>
                </a:solidFill>
                <a:latin typeface="Frutiger LT Std 57 Cn"/>
              </a:rPr>
              <a:t>            </a:t>
            </a:r>
            <a:r>
              <a:rPr lang="en-US" sz="2800" dirty="0">
                <a:solidFill>
                  <a:srgbClr val="FFC000"/>
                </a:solidFill>
                <a:latin typeface="Frutiger LT Std 57 Cn"/>
                <a:ea typeface="Corbel"/>
                <a:cs typeface="Corbel"/>
                <a:sym typeface="Corbel"/>
              </a:rPr>
              <a:t>The largest network of service clubs in the world</a:t>
            </a:r>
            <a:endParaRPr sz="2800" dirty="0">
              <a:solidFill>
                <a:srgbClr val="FFC000"/>
              </a:solidFill>
              <a:latin typeface="Frutiger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277933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62" y="4317971"/>
            <a:ext cx="2450251" cy="183768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00172" y="777952"/>
            <a:ext cx="8131019" cy="1818593"/>
          </a:xfrm>
        </p:spPr>
        <p:txBody>
          <a:bodyPr>
            <a:noAutofit/>
          </a:bodyPr>
          <a:lstStyle/>
          <a:p>
            <a:pPr algn="r"/>
            <a:r>
              <a:rPr lang="en-US" sz="4800" b="1" dirty="0">
                <a:solidFill>
                  <a:srgbClr val="FFC000"/>
                </a:solidFill>
              </a:rPr>
              <a:t>Interact, Rotaract, &amp;                       Rotary Youth Leadership Award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803" y="1855924"/>
            <a:ext cx="1663025" cy="166302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9700" y="2840576"/>
            <a:ext cx="3004978" cy="225373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9" y="3853171"/>
            <a:ext cx="2355725" cy="235572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72" y="2840576"/>
            <a:ext cx="2892216" cy="1663024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327475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494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9"/>
          <a:stretch/>
        </p:blipFill>
        <p:spPr>
          <a:xfrm>
            <a:off x="9258018" y="2251494"/>
            <a:ext cx="2422147" cy="1311215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1" name="Shape 491"/>
          <p:cNvSpPr txBox="1">
            <a:spLocks noGrp="1"/>
          </p:cNvSpPr>
          <p:nvPr>
            <p:ph type="title" idx="4294967295"/>
          </p:nvPr>
        </p:nvSpPr>
        <p:spPr>
          <a:xfrm>
            <a:off x="1477474" y="928538"/>
            <a:ext cx="5335231" cy="147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r">
              <a:buClr>
                <a:srgbClr val="258396"/>
              </a:buClr>
            </a:pPr>
            <a:r>
              <a:rPr lang="en-US" sz="4800" b="1" dirty="0">
                <a:solidFill>
                  <a:srgbClr val="FFC000"/>
                </a:solidFill>
              </a:rPr>
              <a:t>Women In Rotary</a:t>
            </a:r>
            <a:endParaRPr sz="4800" b="1" dirty="0">
              <a:solidFill>
                <a:srgbClr val="FFC000"/>
              </a:solidFill>
            </a:endParaRPr>
          </a:p>
        </p:txBody>
      </p:sp>
      <p:pic>
        <p:nvPicPr>
          <p:cNvPr id="492" name="Shape 4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0160" y="684611"/>
            <a:ext cx="2451333" cy="1927953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Shape 494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178" y="2715248"/>
            <a:ext cx="1891336" cy="2434721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Shape 494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90" y="4648937"/>
            <a:ext cx="1830004" cy="1222304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Shape 495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02" y="2518875"/>
            <a:ext cx="2444795" cy="2246389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4" name="Shape 494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58" y="4503602"/>
            <a:ext cx="2085851" cy="1498101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965594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37085" y="879889"/>
            <a:ext cx="7048705" cy="1345721"/>
          </a:xfrm>
        </p:spPr>
        <p:txBody>
          <a:bodyPr>
            <a:noAutofit/>
          </a:bodyPr>
          <a:lstStyle/>
          <a:p>
            <a:pPr algn="r"/>
            <a:r>
              <a:rPr lang="en-US" sz="5400" b="1" dirty="0">
                <a:solidFill>
                  <a:srgbClr val="FFC000"/>
                </a:solidFill>
              </a:rPr>
              <a:t>Rotary Youth Exchange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162" y="3138248"/>
            <a:ext cx="5116946" cy="341271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Google Shape;278;p38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21030" r="4316"/>
          <a:stretch/>
        </p:blipFill>
        <p:spPr>
          <a:xfrm>
            <a:off x="8540153" y="1311219"/>
            <a:ext cx="3209026" cy="236698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65" y="2178558"/>
            <a:ext cx="2717321" cy="152849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7294" y="3926149"/>
            <a:ext cx="4164797" cy="198278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924600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9810" y="4511257"/>
            <a:ext cx="2728862" cy="181924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7623" y="1535896"/>
            <a:ext cx="3393491" cy="130398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412" y="3121617"/>
            <a:ext cx="3148626" cy="236147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830" y="3510089"/>
            <a:ext cx="2936529" cy="226629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1" y="1311687"/>
            <a:ext cx="1797394" cy="239652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59375" y="508696"/>
            <a:ext cx="10474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Frutiger LT Std 57 Cn"/>
              </a:rPr>
              <a:t>Rotary </a:t>
            </a:r>
            <a:r>
              <a:rPr lang="en-US" sz="3200" b="1" dirty="0" err="1">
                <a:solidFill>
                  <a:srgbClr val="FFC000"/>
                </a:solidFill>
                <a:latin typeface="Frutiger LT Std 57 Cn"/>
              </a:rPr>
              <a:t>Club</a:t>
            </a:r>
            <a:r>
              <a:rPr lang="en-US" sz="3200" b="1" dirty="0" err="1">
                <a:solidFill>
                  <a:srgbClr val="FFC000"/>
                </a:solidFill>
                <a:latin typeface="Frutiger LT Std 57 Cn"/>
                <a:sym typeface="Wingdings" panose="05000000000000000000" pitchFamily="2" charset="2"/>
              </a:rPr>
              <a:t>Rotary</a:t>
            </a:r>
            <a:r>
              <a:rPr lang="en-US" sz="3200" b="1" dirty="0">
                <a:solidFill>
                  <a:srgbClr val="FFC000"/>
                </a:solidFill>
                <a:latin typeface="Frutiger LT Std 57 Cn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Frutiger LT Std 57 Cn"/>
                <a:sym typeface="Wingdings" panose="05000000000000000000" pitchFamily="2" charset="2"/>
              </a:rPr>
              <a:t>CommunityRotary</a:t>
            </a:r>
            <a:r>
              <a:rPr lang="en-US" sz="3200" b="1" dirty="0">
                <a:solidFill>
                  <a:srgbClr val="FFC000"/>
                </a:solidFill>
                <a:latin typeface="Frutiger LT Std 57 Cn"/>
                <a:sym typeface="Wingdings" panose="05000000000000000000" pitchFamily="2" charset="2"/>
              </a:rPr>
              <a:t> International</a:t>
            </a:r>
            <a:endParaRPr lang="en-US" sz="3200" b="1" dirty="0">
              <a:solidFill>
                <a:srgbClr val="FFC000"/>
              </a:solidFill>
              <a:latin typeface="Frutiger LT Std 57 C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34" y="1577331"/>
            <a:ext cx="1152628" cy="2725021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522577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53" y="860836"/>
            <a:ext cx="8770091" cy="534415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401057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6688" y="636794"/>
            <a:ext cx="8205890" cy="3758297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178017" y="4360339"/>
            <a:ext cx="55094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/>
            <a:r>
              <a:rPr lang="en-US" altLang="en-US" sz="5400" b="1" dirty="0">
                <a:solidFill>
                  <a:srgbClr val="FFC000"/>
                </a:solidFill>
                <a:latin typeface="Frutiger LT Std 57 Cn"/>
              </a:rPr>
              <a:t>$26.50</a:t>
            </a:r>
            <a:endParaRPr lang="en-US" altLang="en-US" sz="3200" b="1" dirty="0">
              <a:latin typeface="Frutiger LT Std 57 C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91531" y="5037831"/>
            <a:ext cx="2677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latin typeface="Frutiger LT Std 57 Cn"/>
              </a:rPr>
              <a:t>in 1917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496" y="4685728"/>
            <a:ext cx="3801425" cy="141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49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1196" y="2608527"/>
            <a:ext cx="6421951" cy="12398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8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2.6 million babies are</a:t>
            </a:r>
          </a:p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8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stillborn each year</a:t>
            </a:r>
            <a:endParaRPr lang="en-US" sz="4800" dirty="0">
              <a:latin typeface="Frutiger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295042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24776"/>
            <a:ext cx="12192000" cy="1152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4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300,000 women die </a:t>
            </a:r>
          </a:p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4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each year giving birth</a:t>
            </a:r>
            <a:endParaRPr lang="en-US" sz="4400" dirty="0">
              <a:latin typeface="Frutiger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1489571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5646" y="2603858"/>
            <a:ext cx="8381256" cy="123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8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Another 2.9 million</a:t>
            </a:r>
          </a:p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8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die within a month</a:t>
            </a:r>
            <a:endParaRPr lang="en-US" sz="4800" dirty="0">
              <a:latin typeface="Frutiger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861562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6525" y="2322891"/>
            <a:ext cx="10279464" cy="1859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8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700,000 children die each year </a:t>
            </a:r>
          </a:p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8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from diarrhea,</a:t>
            </a:r>
          </a:p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8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2,000 every day</a:t>
            </a:r>
            <a:endParaRPr lang="en-US" sz="4800" dirty="0">
              <a:latin typeface="Frutiger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1923031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83" descr="incounties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96114" y="865080"/>
            <a:ext cx="2858579" cy="42789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284"/>
          <p:cNvSpPr txBox="1"/>
          <p:nvPr/>
        </p:nvSpPr>
        <p:spPr>
          <a:xfrm>
            <a:off x="3091865" y="4112342"/>
            <a:ext cx="3840536" cy="874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>
              <a:lnSpc>
                <a:spcPct val="90000"/>
              </a:lnSpc>
              <a:buClr>
                <a:schemeClr val="accent1"/>
              </a:buClr>
              <a:buSzPts val="6600"/>
            </a:pPr>
            <a:r>
              <a:rPr lang="en-US" sz="3600" b="1" dirty="0">
                <a:solidFill>
                  <a:srgbClr val="FFC000"/>
                </a:solidFill>
                <a:latin typeface="Frutiger LT Std 57 Cn"/>
                <a:ea typeface="Corbel"/>
                <a:cs typeface="Corbel"/>
                <a:sym typeface="Corbel"/>
              </a:rPr>
              <a:t>District 6560</a:t>
            </a:r>
            <a:endParaRPr sz="3600" dirty="0">
              <a:solidFill>
                <a:srgbClr val="FFC000"/>
              </a:solidFill>
              <a:latin typeface="Frutiger LT Std 57 C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4381" y="2129803"/>
            <a:ext cx="4275592" cy="3860486"/>
          </a:xfrm>
          <a:prstGeom prst="rect">
            <a:avLst/>
          </a:prstGeom>
          <a:ln w="38100">
            <a:noFill/>
          </a:ln>
        </p:spPr>
      </p:pic>
      <p:sp>
        <p:nvSpPr>
          <p:cNvPr id="5" name="Shape 284"/>
          <p:cNvSpPr txBox="1"/>
          <p:nvPr/>
        </p:nvSpPr>
        <p:spPr>
          <a:xfrm>
            <a:off x="5243323" y="1453701"/>
            <a:ext cx="6159260" cy="750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>
              <a:lnSpc>
                <a:spcPct val="90000"/>
              </a:lnSpc>
              <a:buClr>
                <a:schemeClr val="accent1"/>
              </a:buClr>
              <a:buSzPts val="6600"/>
            </a:pPr>
            <a:r>
              <a:rPr lang="en-US" sz="3600" b="1" dirty="0">
                <a:solidFill>
                  <a:srgbClr val="FFC000"/>
                </a:solidFill>
                <a:latin typeface="Frutiger LT Std 57 Cn"/>
                <a:sym typeface="Corbel"/>
              </a:rPr>
              <a:t>Heart of America 30 &amp; 31</a:t>
            </a:r>
            <a:endParaRPr sz="3600" dirty="0">
              <a:solidFill>
                <a:srgbClr val="FFC000"/>
              </a:solidFill>
              <a:latin typeface="Frutiger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4285692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9329" y="2559062"/>
            <a:ext cx="10771832" cy="1756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8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1,400,000 children die from other water-born illnesses,                    </a:t>
            </a:r>
          </a:p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8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4,000 every day</a:t>
            </a:r>
            <a:endParaRPr lang="en-US" sz="4800" dirty="0">
              <a:latin typeface="Frutiger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2171704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199" y="2381875"/>
            <a:ext cx="11097489" cy="1152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4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775 million adults in the world</a:t>
            </a:r>
          </a:p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4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are illiterate</a:t>
            </a:r>
            <a:endParaRPr lang="en-US" sz="4400" dirty="0">
              <a:latin typeface="Frutiger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3841345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6335" y="2592546"/>
            <a:ext cx="9935936" cy="123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8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Wars and terrorism ravage</a:t>
            </a:r>
          </a:p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8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people all over the world</a:t>
            </a:r>
            <a:endParaRPr lang="en-US" sz="4800" dirty="0">
              <a:latin typeface="Frutiger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3661570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4979" y="1591239"/>
            <a:ext cx="10912510" cy="308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endParaRPr lang="en-US" sz="4800" b="1" dirty="0">
              <a:solidFill>
                <a:schemeClr val="lt2"/>
              </a:solidFill>
              <a:latin typeface="Frutiger LT Std 57 Cn"/>
              <a:sym typeface="Corbel"/>
            </a:endParaRPr>
          </a:p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800" b="1" dirty="0">
                <a:solidFill>
                  <a:schemeClr val="lt2"/>
                </a:solidFill>
                <a:latin typeface="Frutiger LT Std 57 Cn"/>
                <a:sym typeface="Corbel"/>
              </a:rPr>
              <a:t>21% of the world’s population </a:t>
            </a:r>
          </a:p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800" b="1" dirty="0">
                <a:solidFill>
                  <a:schemeClr val="lt2"/>
                </a:solidFill>
                <a:latin typeface="Frutiger LT Std 57 Cn"/>
                <a:sym typeface="Corbel"/>
              </a:rPr>
              <a:t>lives in extreme poverty,</a:t>
            </a:r>
          </a:p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800" b="1" dirty="0">
                <a:solidFill>
                  <a:schemeClr val="lt2"/>
                </a:solidFill>
                <a:latin typeface="Frutiger LT Std 57 Cn"/>
                <a:sym typeface="Corbel"/>
              </a:rPr>
              <a:t>almost </a:t>
            </a:r>
          </a:p>
          <a:p>
            <a:pPr algn="ctr">
              <a:lnSpc>
                <a:spcPct val="70000"/>
              </a:lnSpc>
              <a:spcBef>
                <a:spcPts val="750"/>
              </a:spcBef>
              <a:buClr>
                <a:schemeClr val="lt2"/>
              </a:buClr>
              <a:buSzPts val="2600"/>
            </a:pPr>
            <a:r>
              <a:rPr lang="en-US" sz="4800" b="1" dirty="0">
                <a:solidFill>
                  <a:schemeClr val="lt2"/>
                </a:solidFill>
                <a:latin typeface="Frutiger LT Std 57 Cn"/>
                <a:sym typeface="Corbel"/>
              </a:rPr>
              <a:t>1.5 billion people</a:t>
            </a:r>
            <a:endParaRPr lang="en-US" sz="4800" dirty="0">
              <a:latin typeface="Frutiger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451508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0361" y="158845"/>
            <a:ext cx="5073371" cy="654030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004368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0733" y="81099"/>
            <a:ext cx="5372277" cy="669580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243892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8132" y="162989"/>
            <a:ext cx="5273162" cy="653202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083967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6" y="918394"/>
            <a:ext cx="4266043" cy="495511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30644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ctrTitle" idx="4294967295"/>
          </p:nvPr>
        </p:nvSpPr>
        <p:spPr>
          <a:xfrm>
            <a:off x="4662435" y="2916712"/>
            <a:ext cx="6159639" cy="147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12000" b="1" dirty="0">
                <a:solidFill>
                  <a:srgbClr val="FFC000"/>
                </a:solidFill>
              </a:rPr>
              <a:t>Thank   </a:t>
            </a:r>
            <a:endParaRPr sz="12000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73991" y="4106176"/>
            <a:ext cx="270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Frutiger LT Std 57 Cn" panose="020B0606020204020204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458250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27C898-D468-48FC-9B0E-6B489CE24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87" y="605214"/>
            <a:ext cx="6456728" cy="577339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71747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/>
        </p:nvSpPr>
        <p:spPr>
          <a:xfrm>
            <a:off x="2098845" y="507205"/>
            <a:ext cx="9748795" cy="69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accent1"/>
              </a:buClr>
              <a:buSzPts val="5400"/>
            </a:pPr>
            <a:r>
              <a:rPr lang="en-US" sz="4400" b="1" dirty="0">
                <a:solidFill>
                  <a:srgbClr val="FFC000"/>
                </a:solidFill>
                <a:latin typeface="Frutiger LT Std 57 Cn"/>
                <a:ea typeface="Corbel"/>
                <a:cs typeface="Corbel"/>
                <a:sym typeface="Corbel"/>
              </a:rPr>
              <a:t>Rotary International &amp; District 6560</a:t>
            </a:r>
            <a:endParaRPr sz="4400" dirty="0">
              <a:solidFill>
                <a:srgbClr val="FFC000"/>
              </a:solidFill>
              <a:latin typeface="Frutiger LT Std 57 Cn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3462354" y="1148156"/>
            <a:ext cx="8011784" cy="24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lt2"/>
              </a:buClr>
              <a:buSzPts val="2400"/>
            </a:pPr>
            <a:r>
              <a:rPr lang="en-US" sz="2400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Rotary International is governed by a president and a board of directors elected from all over the world. </a:t>
            </a:r>
            <a:endParaRPr sz="2400" dirty="0">
              <a:latin typeface="Frutiger LT Std 57 Cn"/>
            </a:endParaRPr>
          </a:p>
          <a:p>
            <a:pPr>
              <a:lnSpc>
                <a:spcPct val="90000"/>
              </a:lnSpc>
              <a:spcBef>
                <a:spcPts val="1335"/>
              </a:spcBef>
              <a:buClr>
                <a:schemeClr val="hlink"/>
              </a:buClr>
              <a:buSzPts val="1800"/>
            </a:pPr>
            <a:r>
              <a:rPr lang="en-US" sz="2400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Each District elects a District Governor annually. </a:t>
            </a:r>
            <a:endParaRPr sz="2400" dirty="0">
              <a:latin typeface="Frutiger LT Std 57 Cn"/>
            </a:endParaRPr>
          </a:p>
          <a:p>
            <a:pPr>
              <a:lnSpc>
                <a:spcPct val="90000"/>
              </a:lnSpc>
              <a:spcBef>
                <a:spcPts val="1260"/>
              </a:spcBef>
              <a:buClr>
                <a:schemeClr val="hlink"/>
              </a:buClr>
              <a:buSzPts val="1800"/>
            </a:pPr>
            <a:r>
              <a:rPr lang="en-US" sz="2400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Each club is, however, autonomous. </a:t>
            </a:r>
            <a:endParaRPr sz="2400" dirty="0">
              <a:latin typeface="Frutiger LT Std 57 Cn"/>
            </a:endParaRPr>
          </a:p>
          <a:p>
            <a:pPr>
              <a:lnSpc>
                <a:spcPct val="90000"/>
              </a:lnSpc>
              <a:spcBef>
                <a:spcPts val="1650"/>
              </a:spcBef>
              <a:buClr>
                <a:srgbClr val="EDEDED"/>
              </a:buClr>
              <a:buSzPts val="2600"/>
            </a:pPr>
            <a:r>
              <a:rPr lang="en-US" sz="1950" dirty="0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050" dirty="0"/>
          </a:p>
        </p:txBody>
      </p:sp>
      <p:pic>
        <p:nvPicPr>
          <p:cNvPr id="291" name="Shape 291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0" t="9465"/>
          <a:stretch/>
        </p:blipFill>
        <p:spPr>
          <a:xfrm>
            <a:off x="5191396" y="3129146"/>
            <a:ext cx="2482738" cy="2978961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2" name="Shape 292"/>
          <p:cNvSpPr txBox="1"/>
          <p:nvPr/>
        </p:nvSpPr>
        <p:spPr>
          <a:xfrm>
            <a:off x="1647826" y="3264581"/>
            <a:ext cx="3465715" cy="1354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/>
            <a:r>
              <a:rPr lang="en-US" sz="2400" b="1" dirty="0">
                <a:solidFill>
                  <a:srgbClr val="FFC000"/>
                </a:solidFill>
                <a:latin typeface="Frutiger LT Std 57 Cn"/>
                <a:ea typeface="Corbel"/>
                <a:cs typeface="Corbel"/>
                <a:sym typeface="Corbel"/>
              </a:rPr>
              <a:t>President Mark Maloney</a:t>
            </a:r>
            <a:endParaRPr sz="2400" b="1" dirty="0">
              <a:solidFill>
                <a:srgbClr val="FFC000"/>
              </a:solidFill>
              <a:latin typeface="Frutiger LT Std 57 Cn"/>
              <a:ea typeface="Corbel"/>
              <a:cs typeface="Corbel"/>
              <a:sym typeface="Corbel"/>
            </a:endParaRPr>
          </a:p>
          <a:p>
            <a:pPr algn="r"/>
            <a:r>
              <a:rPr lang="en-US" sz="20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Alabama</a:t>
            </a:r>
            <a:endParaRPr sz="2000" b="1" dirty="0">
              <a:solidFill>
                <a:schemeClr val="lt2"/>
              </a:solidFill>
              <a:latin typeface="Frutiger LT Std 57 Cn"/>
              <a:ea typeface="Corbel"/>
              <a:cs typeface="Corbel"/>
              <a:sym typeface="Corbel"/>
            </a:endParaRPr>
          </a:p>
          <a:p>
            <a:pPr algn="r"/>
            <a:r>
              <a:rPr lang="en-US" sz="20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2019-2020</a:t>
            </a:r>
            <a:endParaRPr sz="2000" b="1" dirty="0">
              <a:solidFill>
                <a:schemeClr val="lt2"/>
              </a:solidFill>
              <a:latin typeface="Frutiger LT Std 57 Cn"/>
              <a:ea typeface="Corbel"/>
              <a:cs typeface="Corbel"/>
              <a:sym typeface="Corbel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7803365" y="5045423"/>
            <a:ext cx="3684155" cy="10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Frutiger LT Std 57 Cn"/>
                <a:ea typeface="Corbel"/>
                <a:cs typeface="Corbel"/>
                <a:sym typeface="Corbel"/>
              </a:rPr>
              <a:t>Governor Charles Shumate</a:t>
            </a:r>
            <a:endParaRPr sz="2400" b="1" dirty="0">
              <a:solidFill>
                <a:srgbClr val="FFC000"/>
              </a:solidFill>
              <a:latin typeface="Frutiger LT Std 57 Cn"/>
              <a:ea typeface="Corbel"/>
              <a:cs typeface="Corbel"/>
              <a:sym typeface="Corbel"/>
            </a:endParaRPr>
          </a:p>
          <a:p>
            <a:r>
              <a:rPr lang="en-US" sz="20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Anderson</a:t>
            </a:r>
            <a:endParaRPr sz="2000" b="1" dirty="0">
              <a:solidFill>
                <a:schemeClr val="lt2"/>
              </a:solidFill>
              <a:latin typeface="Frutiger LT Std 57 Cn"/>
              <a:ea typeface="Corbel"/>
              <a:cs typeface="Corbel"/>
              <a:sym typeface="Corbel"/>
            </a:endParaRPr>
          </a:p>
          <a:p>
            <a:r>
              <a:rPr lang="en-US" sz="2000" b="1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2019-2020</a:t>
            </a:r>
            <a:endParaRPr sz="2000" b="1" dirty="0">
              <a:solidFill>
                <a:schemeClr val="lt2"/>
              </a:solidFill>
              <a:latin typeface="Frutiger LT Std 57 Cn"/>
              <a:ea typeface="Corbel"/>
              <a:cs typeface="Corbel"/>
              <a:sym typeface="Corbel"/>
            </a:endParaRPr>
          </a:p>
        </p:txBody>
      </p:sp>
      <p:pic>
        <p:nvPicPr>
          <p:cNvPr id="295" name="Shape 295" descr="Image may contain: Dale Basham and Barry Rassin, people smiling, people standing and sui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0682" y="-102394"/>
            <a:ext cx="7144" cy="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Image result for pictures of rotary international theme">
            <a:extLst>
              <a:ext uri="{FF2B5EF4-FFF2-40B4-BE49-F238E27FC236}">
                <a16:creationId xmlns:a16="http://schemas.microsoft.com/office/drawing/2014/main" id="{CA2AAC96-E24A-4B44-A3A2-0ADBC893F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742" y="3691989"/>
            <a:ext cx="3581400" cy="127635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6247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93AB1E-18AB-4043-9F71-5481B96A2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33" y="324754"/>
            <a:ext cx="7144975" cy="604941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5825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BFF5A00-E1D4-4372-B15E-42E1DB6EE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61" y="337351"/>
            <a:ext cx="4044336" cy="624277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06535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4284" y="548524"/>
            <a:ext cx="7032994" cy="589574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868270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/>
          <a:stretch/>
        </p:blipFill>
        <p:spPr>
          <a:xfrm>
            <a:off x="3140015" y="1036876"/>
            <a:ext cx="6788989" cy="462711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04397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7A978-1C46-40C2-B082-1A5C03A7A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7200" dirty="0"/>
              <a:t> </a:t>
            </a:r>
            <a:r>
              <a:rPr lang="en-US" sz="8000" dirty="0"/>
              <a:t>Rotary International District 6560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6073F-8C95-473C-8857-8FCD26693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FFFF00"/>
                </a:solidFill>
              </a:rPr>
              <a:t>Dale Basham, </a:t>
            </a:r>
          </a:p>
          <a:p>
            <a:pPr algn="r"/>
            <a:r>
              <a:rPr lang="en-US" sz="2800" dirty="0">
                <a:solidFill>
                  <a:srgbClr val="FFFF00"/>
                </a:solidFill>
              </a:rPr>
              <a:t>District Governor 2018-2019</a:t>
            </a:r>
          </a:p>
        </p:txBody>
      </p:sp>
    </p:spTree>
    <p:extLst>
      <p:ext uri="{BB962C8B-B14F-4D97-AF65-F5344CB8AC3E}">
        <p14:creationId xmlns:p14="http://schemas.microsoft.com/office/powerpoint/2010/main" val="3376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hape 3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8689" y="915284"/>
            <a:ext cx="2208750" cy="2684244"/>
          </a:xfrm>
          <a:prstGeom prst="rect">
            <a:avLst/>
          </a:prstGeom>
          <a:noFill/>
          <a:ln w="38100" cap="sq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02" name="Shape 302"/>
          <p:cNvSpPr/>
          <p:nvPr/>
        </p:nvSpPr>
        <p:spPr>
          <a:xfrm>
            <a:off x="1930430" y="2628915"/>
            <a:ext cx="2208750" cy="39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9056" tIns="34519" rIns="69056" bIns="34519" anchor="t" anchorCtr="0">
            <a:noAutofit/>
          </a:bodyPr>
          <a:lstStyle/>
          <a:p>
            <a:pPr algn="ctr">
              <a:lnSpc>
                <a:spcPct val="90000"/>
              </a:lnSpc>
            </a:pP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3" name="Shape 303"/>
          <p:cNvSpPr txBox="1"/>
          <p:nvPr/>
        </p:nvSpPr>
        <p:spPr>
          <a:xfrm>
            <a:off x="4220216" y="3182532"/>
            <a:ext cx="3097493" cy="46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ts val="4000"/>
            </a:pPr>
            <a:r>
              <a:rPr lang="en-US" sz="3600" b="1" dirty="0">
                <a:solidFill>
                  <a:srgbClr val="FFC000"/>
                </a:solidFill>
                <a:latin typeface="Frutiger LT Std 57 Cn"/>
                <a:ea typeface="Corbel"/>
                <a:cs typeface="Corbel"/>
                <a:sym typeface="Corbel"/>
              </a:rPr>
              <a:t>Paul P. Harris</a:t>
            </a:r>
            <a:endParaRPr sz="3600" b="1" dirty="0">
              <a:solidFill>
                <a:srgbClr val="FFC000"/>
              </a:solidFill>
              <a:latin typeface="Frutiger LT Std 57 Cn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939503" y="3807274"/>
            <a:ext cx="7504981" cy="225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/>
            <a:r>
              <a:rPr lang="en-US" sz="2400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On 23 February 1905, the original club, with four members, met in rotation at the offices of the members - thus the name </a:t>
            </a:r>
            <a:r>
              <a:rPr lang="en-US" sz="2400" b="1" dirty="0">
                <a:solidFill>
                  <a:srgbClr val="FFC000"/>
                </a:solidFill>
                <a:latin typeface="Frutiger LT Std 57 Cn"/>
                <a:ea typeface="Corbel"/>
                <a:cs typeface="Corbel"/>
                <a:sym typeface="Corbel"/>
              </a:rPr>
              <a:t>Rotary</a:t>
            </a:r>
            <a:r>
              <a:rPr lang="en-US" sz="2400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.</a:t>
            </a:r>
            <a:endParaRPr sz="2400" dirty="0">
              <a:latin typeface="Frutiger LT Std 57 Cn"/>
            </a:endParaRPr>
          </a:p>
          <a:p>
            <a:pPr algn="r"/>
            <a:endParaRPr sz="2400" dirty="0">
              <a:solidFill>
                <a:schemeClr val="lt2"/>
              </a:solidFill>
              <a:latin typeface="Frutiger LT Std 57 Cn"/>
              <a:ea typeface="Corbel"/>
              <a:cs typeface="Corbel"/>
              <a:sym typeface="Corbel"/>
            </a:endParaRPr>
          </a:p>
          <a:p>
            <a:pPr algn="r"/>
            <a:r>
              <a:rPr lang="en-US" sz="2400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There are more than 35,000 clubs with over          </a:t>
            </a:r>
          </a:p>
          <a:p>
            <a:pPr algn="r"/>
            <a:r>
              <a:rPr lang="en-US" sz="2400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1.2 million members worldwide</a:t>
            </a:r>
            <a:r>
              <a:rPr lang="en-US" sz="2100" dirty="0">
                <a:solidFill>
                  <a:schemeClr val="lt2"/>
                </a:solidFill>
                <a:latin typeface="Frutiger LT Std 57 Cn"/>
                <a:ea typeface="Corbel"/>
                <a:cs typeface="Corbel"/>
                <a:sym typeface="Corbel"/>
              </a:rPr>
              <a:t>.</a:t>
            </a:r>
            <a:endParaRPr sz="1050" dirty="0">
              <a:latin typeface="Frutiger LT Std 57 Cn"/>
            </a:endParaRPr>
          </a:p>
        </p:txBody>
      </p:sp>
      <p:pic>
        <p:nvPicPr>
          <p:cNvPr id="305" name="Shape 3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478704" y="903112"/>
            <a:ext cx="3292367" cy="2308212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6" name="Shape 3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7261" y="3031578"/>
            <a:ext cx="2877257" cy="1904148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493831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7" b="33015"/>
          <a:stretch/>
        </p:blipFill>
        <p:spPr>
          <a:xfrm>
            <a:off x="2057400" y="533400"/>
            <a:ext cx="5151595" cy="303225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13" name="Google Shape;213;p29"/>
          <p:cNvSpPr txBox="1">
            <a:spLocks noGrp="1"/>
          </p:cNvSpPr>
          <p:nvPr>
            <p:ph type="subTitle" idx="4294967295"/>
          </p:nvPr>
        </p:nvSpPr>
        <p:spPr>
          <a:xfrm>
            <a:off x="1730453" y="3710866"/>
            <a:ext cx="3989195" cy="216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342900" marR="0" lvl="0" indent="-3429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en-US" sz="2400" b="1" dirty="0">
                <a:latin typeface="Corbel"/>
                <a:ea typeface="Corbel"/>
                <a:cs typeface="Corbel"/>
                <a:sym typeface="Corbel"/>
              </a:rPr>
              <a:t>Attica-Williamsport Chartered by Paul Harris</a:t>
            </a:r>
            <a:r>
              <a:rPr lang="en-US" sz="2400" b="1" i="0" u="none" strike="noStrike" cap="none" dirty="0">
                <a:latin typeface="Corbel"/>
                <a:ea typeface="Corbel"/>
                <a:cs typeface="Corbel"/>
                <a:sym typeface="Corbel"/>
              </a:rPr>
              <a:t> </a:t>
            </a:r>
            <a:endParaRPr sz="2400" dirty="0"/>
          </a:p>
          <a:p>
            <a:pPr marL="342900" marR="0" lvl="0" indent="-3429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lang="en-US" sz="4000" b="1" dirty="0">
                <a:solidFill>
                  <a:srgbClr val="FFC000"/>
                </a:solidFill>
              </a:rPr>
              <a:t>12 January 1937</a:t>
            </a:r>
            <a:endParaRPr sz="4000" dirty="0">
              <a:solidFill>
                <a:srgbClr val="FFC000"/>
              </a:solidFill>
            </a:endParaRPr>
          </a:p>
        </p:txBody>
      </p:sp>
      <p:sp>
        <p:nvSpPr>
          <p:cNvPr id="214" name="Google Shape;214;p29"/>
          <p:cNvSpPr/>
          <p:nvPr/>
        </p:nvSpPr>
        <p:spPr>
          <a:xfrm>
            <a:off x="1905000" y="5334000"/>
            <a:ext cx="6858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5" name="Google Shape;215;p29"/>
          <p:cNvSpPr/>
          <p:nvPr/>
        </p:nvSpPr>
        <p:spPr>
          <a:xfrm>
            <a:off x="2057400" y="5486400"/>
            <a:ext cx="6858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6" name="Google Shape;216;p29"/>
          <p:cNvSpPr/>
          <p:nvPr/>
        </p:nvSpPr>
        <p:spPr>
          <a:xfrm>
            <a:off x="2209800" y="5638800"/>
            <a:ext cx="6858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195" y="1865040"/>
            <a:ext cx="5731162" cy="445956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89398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5081" y="488521"/>
            <a:ext cx="5977067" cy="4047865"/>
          </a:xfrm>
          <a:prstGeom prst="rect">
            <a:avLst/>
          </a:prstGeom>
          <a:noFill/>
          <a:ln w="38100" cap="sq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12" name="Shape 312"/>
          <p:cNvSpPr/>
          <p:nvPr/>
        </p:nvSpPr>
        <p:spPr>
          <a:xfrm>
            <a:off x="1392325" y="4671418"/>
            <a:ext cx="9276541" cy="189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/>
            <a:r>
              <a:rPr lang="en-US" sz="2800" b="1" dirty="0">
                <a:latin typeface="Corbel"/>
                <a:ea typeface="Corbel"/>
                <a:cs typeface="Corbel"/>
                <a:sym typeface="Corbel"/>
              </a:rPr>
              <a:t>The first Rotarians were  </a:t>
            </a:r>
            <a:r>
              <a:rPr lang="en-US" sz="4000" b="1" dirty="0" err="1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Gustavus</a:t>
            </a:r>
            <a:r>
              <a:rPr lang="en-US" sz="4000" b="1" dirty="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Loehr</a:t>
            </a:r>
            <a:r>
              <a:rPr lang="en-US" sz="4000" b="1" dirty="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4000" b="1" dirty="0" err="1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Silverster</a:t>
            </a:r>
            <a:r>
              <a:rPr lang="en-US" sz="4000" b="1" dirty="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Shiele</a:t>
            </a:r>
            <a:r>
              <a:rPr lang="en-US" sz="4000" b="1" dirty="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, Hiram </a:t>
            </a:r>
            <a:r>
              <a:rPr lang="en-US" sz="4000" b="1" dirty="0" err="1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Shorey</a:t>
            </a:r>
            <a:r>
              <a:rPr lang="en-US" sz="4000" b="1" dirty="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,                  &amp; Paul Harris.</a:t>
            </a:r>
            <a:endParaRPr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8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/>
        </p:nvSpPr>
        <p:spPr>
          <a:xfrm>
            <a:off x="1785758" y="3373669"/>
            <a:ext cx="3676730" cy="3036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>
              <a:lnSpc>
                <a:spcPct val="90000"/>
              </a:lnSpc>
              <a:buClr>
                <a:schemeClr val="accent1"/>
              </a:buClr>
              <a:buSzPts val="5400"/>
            </a:pPr>
            <a:r>
              <a:rPr lang="en-US" sz="7200" b="1" dirty="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Service </a:t>
            </a:r>
            <a:r>
              <a:rPr lang="en-US" sz="4000" dirty="0">
                <a:latin typeface="Corbel"/>
                <a:ea typeface="Corbel"/>
                <a:cs typeface="Corbel"/>
                <a:sym typeface="Corbel"/>
              </a:rPr>
              <a:t>Above </a:t>
            </a:r>
            <a:endParaRPr sz="4000" dirty="0"/>
          </a:p>
          <a:p>
            <a:pPr algn="r">
              <a:lnSpc>
                <a:spcPct val="90000"/>
              </a:lnSpc>
              <a:buClr>
                <a:schemeClr val="accent1"/>
              </a:buClr>
              <a:buSzPts val="5400"/>
            </a:pPr>
            <a:r>
              <a:rPr lang="en-US" sz="4000" dirty="0">
                <a:latin typeface="Corbel"/>
                <a:ea typeface="Corbel"/>
                <a:cs typeface="Corbel"/>
                <a:sym typeface="Corbel"/>
              </a:rPr>
              <a:t>Self</a:t>
            </a:r>
            <a:endParaRPr sz="4000" dirty="0"/>
          </a:p>
        </p:txBody>
      </p:sp>
      <p:pic>
        <p:nvPicPr>
          <p:cNvPr id="318" name="Shape 318" descr="Image result for pictures of public restrooms of the 1900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8266" y="1483781"/>
            <a:ext cx="3938545" cy="4764636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79092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/>
        </p:nvSpPr>
        <p:spPr>
          <a:xfrm>
            <a:off x="2204563" y="486719"/>
            <a:ext cx="8701897" cy="582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2800" b="1" dirty="0">
                <a:latin typeface="Corbel"/>
                <a:ea typeface="Corbel"/>
                <a:cs typeface="Corbel"/>
                <a:sym typeface="Corbel"/>
              </a:rPr>
              <a:t>The </a:t>
            </a:r>
            <a:r>
              <a:rPr lang="en-US" sz="2800" b="1" dirty="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Object of Rotary </a:t>
            </a:r>
            <a:r>
              <a:rPr lang="en-US" sz="2800" b="1" dirty="0">
                <a:latin typeface="Corbel"/>
                <a:ea typeface="Corbel"/>
                <a:cs typeface="Corbel"/>
                <a:sym typeface="Corbel"/>
              </a:rPr>
              <a:t>is to encourage and foster the ideal of service as a basis of worthy enterprise and, in particular, to encourage and foster:</a:t>
            </a:r>
            <a:endParaRPr sz="2800" dirty="0"/>
          </a:p>
          <a:p>
            <a:endParaRPr sz="1500" dirty="0"/>
          </a:p>
          <a:p>
            <a:pPr>
              <a:buClr>
                <a:schemeClr val="lt2"/>
              </a:buClr>
              <a:buSzPts val="2800"/>
            </a:pPr>
            <a:r>
              <a:rPr lang="en-US" sz="2100" b="1" dirty="0">
                <a:latin typeface="Corbel"/>
                <a:ea typeface="Corbel"/>
                <a:cs typeface="Corbel"/>
                <a:sym typeface="Corbel"/>
              </a:rPr>
              <a:t>	The </a:t>
            </a:r>
            <a:r>
              <a:rPr lang="en-US" sz="2100" b="1" dirty="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development of acquaintance</a:t>
            </a:r>
            <a:r>
              <a:rPr lang="en-US" sz="2100" b="1" dirty="0">
                <a:solidFill>
                  <a:srgbClr val="D60093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2100" b="1" dirty="0">
                <a:latin typeface="Corbel"/>
                <a:ea typeface="Corbel"/>
                <a:cs typeface="Corbel"/>
                <a:sym typeface="Corbel"/>
              </a:rPr>
              <a:t>as an opportunity for service.</a:t>
            </a:r>
          </a:p>
          <a:p>
            <a:pPr>
              <a:buClr>
                <a:schemeClr val="lt2"/>
              </a:buClr>
              <a:buSzPts val="2800"/>
            </a:pPr>
            <a:endParaRPr sz="1050" b="1" dirty="0"/>
          </a:p>
          <a:p>
            <a:pPr>
              <a:buClr>
                <a:schemeClr val="accent1"/>
              </a:buClr>
              <a:buSzPts val="2800"/>
            </a:pPr>
            <a:r>
              <a:rPr lang="en-US" sz="2100" b="1" dirty="0">
                <a:latin typeface="Corbel"/>
                <a:ea typeface="Corbel"/>
                <a:cs typeface="Corbel"/>
                <a:sym typeface="Corbel"/>
              </a:rPr>
              <a:t>	</a:t>
            </a:r>
            <a:r>
              <a:rPr lang="en-US" sz="2100" b="1" dirty="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High ethical standards in business and professions</a:t>
            </a:r>
            <a:r>
              <a:rPr lang="en-US" sz="2100" b="1" dirty="0">
                <a:latin typeface="Corbel"/>
                <a:ea typeface="Corbel"/>
                <a:cs typeface="Corbel"/>
                <a:sym typeface="Corbel"/>
              </a:rPr>
              <a:t>; the recognition 	of the worthiness of all useful occupations; and the dignifying by 	each Rotarian of his or her occupation as an opportunity to serve 	society.</a:t>
            </a:r>
            <a:endParaRPr lang="en-US" sz="1050" b="1" dirty="0">
              <a:sym typeface="Corbel"/>
            </a:endParaRPr>
          </a:p>
          <a:p>
            <a:pPr>
              <a:buClr>
                <a:schemeClr val="accent1"/>
              </a:buClr>
              <a:buSzPts val="2800"/>
            </a:pPr>
            <a:endParaRPr lang="en-US" sz="2100" b="1" dirty="0">
              <a:latin typeface="Corbel"/>
              <a:ea typeface="Corbel"/>
              <a:cs typeface="Corbel"/>
              <a:sym typeface="Corbel"/>
            </a:endParaRPr>
          </a:p>
          <a:p>
            <a:pPr>
              <a:buClr>
                <a:schemeClr val="lt2"/>
              </a:buClr>
              <a:buSzPts val="2800"/>
            </a:pPr>
            <a:r>
              <a:rPr lang="en-US" sz="2100" b="1" dirty="0">
                <a:latin typeface="Corbel"/>
                <a:ea typeface="Corbel"/>
                <a:cs typeface="Corbel"/>
                <a:sym typeface="Corbel"/>
              </a:rPr>
              <a:t>	The application of the </a:t>
            </a:r>
            <a:r>
              <a:rPr lang="en-US" sz="2100" b="1" dirty="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ideal of service by every Rotarian </a:t>
            </a:r>
            <a:r>
              <a:rPr lang="en-US" sz="2100" b="1" dirty="0">
                <a:latin typeface="Corbel"/>
                <a:ea typeface="Corbel"/>
                <a:cs typeface="Corbel"/>
                <a:sym typeface="Corbel"/>
              </a:rPr>
              <a:t>to his or 	her personal business and community life</a:t>
            </a:r>
            <a:endParaRPr sz="1050" b="1" dirty="0"/>
          </a:p>
          <a:p>
            <a:pPr>
              <a:buClr>
                <a:schemeClr val="lt2"/>
              </a:buClr>
              <a:buSzPts val="2800"/>
            </a:pPr>
            <a:endParaRPr lang="en-US" sz="2100" b="1" dirty="0">
              <a:latin typeface="Corbel"/>
              <a:ea typeface="Corbel"/>
              <a:cs typeface="Corbel"/>
              <a:sym typeface="Corbel"/>
            </a:endParaRPr>
          </a:p>
          <a:p>
            <a:pPr>
              <a:buClr>
                <a:schemeClr val="lt2"/>
              </a:buClr>
              <a:buSzPts val="2800"/>
            </a:pPr>
            <a:r>
              <a:rPr lang="en-US" sz="2100" b="1" dirty="0">
                <a:latin typeface="Corbel"/>
                <a:ea typeface="Corbel"/>
                <a:cs typeface="Corbel"/>
                <a:sym typeface="Corbel"/>
              </a:rPr>
              <a:t>	The advancement of </a:t>
            </a:r>
            <a:r>
              <a:rPr lang="en-US" sz="2100" b="1" dirty="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international understanding</a:t>
            </a:r>
            <a:r>
              <a:rPr lang="en-US" sz="2100" b="1" dirty="0">
                <a:latin typeface="Corbel"/>
                <a:ea typeface="Corbel"/>
                <a:cs typeface="Corbel"/>
                <a:sym typeface="Corbel"/>
              </a:rPr>
              <a:t>, good will, and 	peace through a world of fellowship of business and professional 	people united in the ideal of service.</a:t>
            </a:r>
            <a:endParaRPr sz="2100" b="1" dirty="0">
              <a:latin typeface="Corbel"/>
              <a:ea typeface="Corbel"/>
              <a:cs typeface="Corbel"/>
              <a:sym typeface="Corbel"/>
            </a:endParaRPr>
          </a:p>
          <a:p>
            <a:pPr marL="257175" indent="-123825">
              <a:buClr>
                <a:schemeClr val="lt1"/>
              </a:buClr>
              <a:buSzPts val="2800"/>
            </a:pPr>
            <a:endParaRPr sz="21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23123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FFFFFF"/>
      </a:dk1>
      <a:lt1>
        <a:srgbClr val="0879BB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63F7B27-7143-417D-AC34-58C606002DEA}" vid="{9E1608DF-4686-46EB-B86D-CCC7245E1F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DGBashamTemplate-Autumn</Template>
  <TotalTime>89430</TotalTime>
  <Words>559</Words>
  <Application>Microsoft Office PowerPoint</Application>
  <PresentationFormat>Widescreen</PresentationFormat>
  <Paragraphs>88</Paragraphs>
  <Slides>44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Corbel</vt:lpstr>
      <vt:lpstr>Frutiger LT Std 57 Cn</vt:lpstr>
      <vt:lpstr>Open Sans</vt:lpstr>
      <vt:lpstr>Office Theme</vt:lpstr>
      <vt:lpstr> Rotary International District 6560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Interact, Rotaract, &amp;                       Rotary Youth Leadership Award</vt:lpstr>
      <vt:lpstr>Women In Rotary</vt:lpstr>
      <vt:lpstr>Rotary Youth Exchange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Rotary International District 6560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user1</dc:creator>
  <cp:lastModifiedBy>Dale Basham</cp:lastModifiedBy>
  <cp:revision>204</cp:revision>
  <dcterms:created xsi:type="dcterms:W3CDTF">2018-11-05T21:39:39Z</dcterms:created>
  <dcterms:modified xsi:type="dcterms:W3CDTF">2020-02-22T03:11:26Z</dcterms:modified>
</cp:coreProperties>
</file>